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15757525" cy="12344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624"/>
    <p:restoredTop sz="94754"/>
  </p:normalViewPr>
  <p:slideViewPr>
    <p:cSldViewPr snapToGrid="0">
      <p:cViewPr varScale="1">
        <p:scale>
          <a:sx n="52" d="100"/>
          <a:sy n="52" d="100"/>
        </p:scale>
        <p:origin x="2448" y="216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BEC44-76A7-8D4E-9696-4E61502C0CB3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8913" y="1143000"/>
            <a:ext cx="3940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C5A66-6867-1047-92C5-BB07A89F5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40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C5A66-6867-1047-92C5-BB07A89F51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9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815" y="2020253"/>
            <a:ext cx="13393896" cy="4297680"/>
          </a:xfrm>
        </p:spPr>
        <p:txBody>
          <a:bodyPr anchor="b"/>
          <a:lstStyle>
            <a:lvl1pPr algn="ctr">
              <a:defRPr sz="103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9691" y="6483668"/>
            <a:ext cx="11818144" cy="2980372"/>
          </a:xfrm>
        </p:spPr>
        <p:txBody>
          <a:bodyPr/>
          <a:lstStyle>
            <a:lvl1pPr marL="0" indent="0" algn="ctr">
              <a:buNone/>
              <a:defRPr sz="4136"/>
            </a:lvl1pPr>
            <a:lvl2pPr marL="787893" indent="0" algn="ctr">
              <a:buNone/>
              <a:defRPr sz="3447"/>
            </a:lvl2pPr>
            <a:lvl3pPr marL="1575786" indent="0" algn="ctr">
              <a:buNone/>
              <a:defRPr sz="3102"/>
            </a:lvl3pPr>
            <a:lvl4pPr marL="2363678" indent="0" algn="ctr">
              <a:buNone/>
              <a:defRPr sz="2757"/>
            </a:lvl4pPr>
            <a:lvl5pPr marL="3151571" indent="0" algn="ctr">
              <a:buNone/>
              <a:defRPr sz="2757"/>
            </a:lvl5pPr>
            <a:lvl6pPr marL="3939464" indent="0" algn="ctr">
              <a:buNone/>
              <a:defRPr sz="2757"/>
            </a:lvl6pPr>
            <a:lvl7pPr marL="4727357" indent="0" algn="ctr">
              <a:buNone/>
              <a:defRPr sz="2757"/>
            </a:lvl7pPr>
            <a:lvl8pPr marL="5515249" indent="0" algn="ctr">
              <a:buNone/>
              <a:defRPr sz="2757"/>
            </a:lvl8pPr>
            <a:lvl9pPr marL="6303142" indent="0" algn="ctr">
              <a:buNone/>
              <a:defRPr sz="275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317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8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76480" y="657225"/>
            <a:ext cx="3397716" cy="1046130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331" y="657225"/>
            <a:ext cx="9996180" cy="1046130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68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75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124" y="3077531"/>
            <a:ext cx="13590865" cy="5134927"/>
          </a:xfrm>
        </p:spPr>
        <p:txBody>
          <a:bodyPr anchor="b"/>
          <a:lstStyle>
            <a:lvl1pPr>
              <a:defRPr sz="103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124" y="8261036"/>
            <a:ext cx="13590865" cy="2700337"/>
          </a:xfrm>
        </p:spPr>
        <p:txBody>
          <a:bodyPr/>
          <a:lstStyle>
            <a:lvl1pPr marL="0" indent="0">
              <a:buNone/>
              <a:defRPr sz="4136">
                <a:solidFill>
                  <a:schemeClr val="tx1"/>
                </a:solidFill>
              </a:defRPr>
            </a:lvl1pPr>
            <a:lvl2pPr marL="787893" indent="0">
              <a:buNone/>
              <a:defRPr sz="3447">
                <a:solidFill>
                  <a:schemeClr val="tx1">
                    <a:tint val="75000"/>
                  </a:schemeClr>
                </a:solidFill>
              </a:defRPr>
            </a:lvl2pPr>
            <a:lvl3pPr marL="1575786" indent="0">
              <a:buNone/>
              <a:defRPr sz="3102">
                <a:solidFill>
                  <a:schemeClr val="tx1">
                    <a:tint val="75000"/>
                  </a:schemeClr>
                </a:solidFill>
              </a:defRPr>
            </a:lvl3pPr>
            <a:lvl4pPr marL="2363678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4pPr>
            <a:lvl5pPr marL="3151571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5pPr>
            <a:lvl6pPr marL="3939464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6pPr>
            <a:lvl7pPr marL="4727357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7pPr>
            <a:lvl8pPr marL="5515249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8pPr>
            <a:lvl9pPr marL="6303142" indent="0">
              <a:buNone/>
              <a:defRPr sz="27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17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3330" y="3286125"/>
            <a:ext cx="6696948" cy="7832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77247" y="3286125"/>
            <a:ext cx="6696948" cy="7832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4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82" y="657228"/>
            <a:ext cx="13590865" cy="23860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84" y="3026093"/>
            <a:ext cx="6666171" cy="1483042"/>
          </a:xfrm>
        </p:spPr>
        <p:txBody>
          <a:bodyPr anchor="b"/>
          <a:lstStyle>
            <a:lvl1pPr marL="0" indent="0">
              <a:buNone/>
              <a:defRPr sz="4136" b="1"/>
            </a:lvl1pPr>
            <a:lvl2pPr marL="787893" indent="0">
              <a:buNone/>
              <a:defRPr sz="3447" b="1"/>
            </a:lvl2pPr>
            <a:lvl3pPr marL="1575786" indent="0">
              <a:buNone/>
              <a:defRPr sz="3102" b="1"/>
            </a:lvl3pPr>
            <a:lvl4pPr marL="2363678" indent="0">
              <a:buNone/>
              <a:defRPr sz="2757" b="1"/>
            </a:lvl4pPr>
            <a:lvl5pPr marL="3151571" indent="0">
              <a:buNone/>
              <a:defRPr sz="2757" b="1"/>
            </a:lvl5pPr>
            <a:lvl6pPr marL="3939464" indent="0">
              <a:buNone/>
              <a:defRPr sz="2757" b="1"/>
            </a:lvl6pPr>
            <a:lvl7pPr marL="4727357" indent="0">
              <a:buNone/>
              <a:defRPr sz="2757" b="1"/>
            </a:lvl7pPr>
            <a:lvl8pPr marL="5515249" indent="0">
              <a:buNone/>
              <a:defRPr sz="2757" b="1"/>
            </a:lvl8pPr>
            <a:lvl9pPr marL="6303142" indent="0">
              <a:buNone/>
              <a:defRPr sz="27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84" y="4509135"/>
            <a:ext cx="6666171" cy="6632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77248" y="3026093"/>
            <a:ext cx="6699001" cy="1483042"/>
          </a:xfrm>
        </p:spPr>
        <p:txBody>
          <a:bodyPr anchor="b"/>
          <a:lstStyle>
            <a:lvl1pPr marL="0" indent="0">
              <a:buNone/>
              <a:defRPr sz="4136" b="1"/>
            </a:lvl1pPr>
            <a:lvl2pPr marL="787893" indent="0">
              <a:buNone/>
              <a:defRPr sz="3447" b="1"/>
            </a:lvl2pPr>
            <a:lvl3pPr marL="1575786" indent="0">
              <a:buNone/>
              <a:defRPr sz="3102" b="1"/>
            </a:lvl3pPr>
            <a:lvl4pPr marL="2363678" indent="0">
              <a:buNone/>
              <a:defRPr sz="2757" b="1"/>
            </a:lvl4pPr>
            <a:lvl5pPr marL="3151571" indent="0">
              <a:buNone/>
              <a:defRPr sz="2757" b="1"/>
            </a:lvl5pPr>
            <a:lvl6pPr marL="3939464" indent="0">
              <a:buNone/>
              <a:defRPr sz="2757" b="1"/>
            </a:lvl6pPr>
            <a:lvl7pPr marL="4727357" indent="0">
              <a:buNone/>
              <a:defRPr sz="2757" b="1"/>
            </a:lvl7pPr>
            <a:lvl8pPr marL="5515249" indent="0">
              <a:buNone/>
              <a:defRPr sz="2757" b="1"/>
            </a:lvl8pPr>
            <a:lvl9pPr marL="6303142" indent="0">
              <a:buNone/>
              <a:defRPr sz="27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77248" y="4509135"/>
            <a:ext cx="6699001" cy="6632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5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9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3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82" y="822960"/>
            <a:ext cx="5082212" cy="2880360"/>
          </a:xfrm>
        </p:spPr>
        <p:txBody>
          <a:bodyPr anchor="b"/>
          <a:lstStyle>
            <a:lvl1pPr>
              <a:defRPr sz="55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9001" y="1777368"/>
            <a:ext cx="7977247" cy="8772525"/>
          </a:xfrm>
        </p:spPr>
        <p:txBody>
          <a:bodyPr/>
          <a:lstStyle>
            <a:lvl1pPr>
              <a:defRPr sz="5515"/>
            </a:lvl1pPr>
            <a:lvl2pPr>
              <a:defRPr sz="4825"/>
            </a:lvl2pPr>
            <a:lvl3pPr>
              <a:defRPr sz="4136"/>
            </a:lvl3pPr>
            <a:lvl4pPr>
              <a:defRPr sz="3447"/>
            </a:lvl4pPr>
            <a:lvl5pPr>
              <a:defRPr sz="3447"/>
            </a:lvl5pPr>
            <a:lvl6pPr>
              <a:defRPr sz="3447"/>
            </a:lvl6pPr>
            <a:lvl7pPr>
              <a:defRPr sz="3447"/>
            </a:lvl7pPr>
            <a:lvl8pPr>
              <a:defRPr sz="3447"/>
            </a:lvl8pPr>
            <a:lvl9pPr>
              <a:defRPr sz="344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5382" y="3703320"/>
            <a:ext cx="5082212" cy="6860858"/>
          </a:xfrm>
        </p:spPr>
        <p:txBody>
          <a:bodyPr/>
          <a:lstStyle>
            <a:lvl1pPr marL="0" indent="0">
              <a:buNone/>
              <a:defRPr sz="2757"/>
            </a:lvl1pPr>
            <a:lvl2pPr marL="787893" indent="0">
              <a:buNone/>
              <a:defRPr sz="2413"/>
            </a:lvl2pPr>
            <a:lvl3pPr marL="1575786" indent="0">
              <a:buNone/>
              <a:defRPr sz="2068"/>
            </a:lvl3pPr>
            <a:lvl4pPr marL="2363678" indent="0">
              <a:buNone/>
              <a:defRPr sz="1723"/>
            </a:lvl4pPr>
            <a:lvl5pPr marL="3151571" indent="0">
              <a:buNone/>
              <a:defRPr sz="1723"/>
            </a:lvl5pPr>
            <a:lvl6pPr marL="3939464" indent="0">
              <a:buNone/>
              <a:defRPr sz="1723"/>
            </a:lvl6pPr>
            <a:lvl7pPr marL="4727357" indent="0">
              <a:buNone/>
              <a:defRPr sz="1723"/>
            </a:lvl7pPr>
            <a:lvl8pPr marL="5515249" indent="0">
              <a:buNone/>
              <a:defRPr sz="1723"/>
            </a:lvl8pPr>
            <a:lvl9pPr marL="6303142" indent="0">
              <a:buNone/>
              <a:defRPr sz="17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5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82" y="822960"/>
            <a:ext cx="5082212" cy="2880360"/>
          </a:xfrm>
        </p:spPr>
        <p:txBody>
          <a:bodyPr anchor="b"/>
          <a:lstStyle>
            <a:lvl1pPr>
              <a:defRPr sz="55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99001" y="1777368"/>
            <a:ext cx="7977247" cy="8772525"/>
          </a:xfrm>
        </p:spPr>
        <p:txBody>
          <a:bodyPr anchor="t"/>
          <a:lstStyle>
            <a:lvl1pPr marL="0" indent="0">
              <a:buNone/>
              <a:defRPr sz="5515"/>
            </a:lvl1pPr>
            <a:lvl2pPr marL="787893" indent="0">
              <a:buNone/>
              <a:defRPr sz="4825"/>
            </a:lvl2pPr>
            <a:lvl3pPr marL="1575786" indent="0">
              <a:buNone/>
              <a:defRPr sz="4136"/>
            </a:lvl3pPr>
            <a:lvl4pPr marL="2363678" indent="0">
              <a:buNone/>
              <a:defRPr sz="3447"/>
            </a:lvl4pPr>
            <a:lvl5pPr marL="3151571" indent="0">
              <a:buNone/>
              <a:defRPr sz="3447"/>
            </a:lvl5pPr>
            <a:lvl6pPr marL="3939464" indent="0">
              <a:buNone/>
              <a:defRPr sz="3447"/>
            </a:lvl6pPr>
            <a:lvl7pPr marL="4727357" indent="0">
              <a:buNone/>
              <a:defRPr sz="3447"/>
            </a:lvl7pPr>
            <a:lvl8pPr marL="5515249" indent="0">
              <a:buNone/>
              <a:defRPr sz="3447"/>
            </a:lvl8pPr>
            <a:lvl9pPr marL="6303142" indent="0">
              <a:buNone/>
              <a:defRPr sz="34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5382" y="3703320"/>
            <a:ext cx="5082212" cy="6860858"/>
          </a:xfrm>
        </p:spPr>
        <p:txBody>
          <a:bodyPr/>
          <a:lstStyle>
            <a:lvl1pPr marL="0" indent="0">
              <a:buNone/>
              <a:defRPr sz="2757"/>
            </a:lvl1pPr>
            <a:lvl2pPr marL="787893" indent="0">
              <a:buNone/>
              <a:defRPr sz="2413"/>
            </a:lvl2pPr>
            <a:lvl3pPr marL="1575786" indent="0">
              <a:buNone/>
              <a:defRPr sz="2068"/>
            </a:lvl3pPr>
            <a:lvl4pPr marL="2363678" indent="0">
              <a:buNone/>
              <a:defRPr sz="1723"/>
            </a:lvl4pPr>
            <a:lvl5pPr marL="3151571" indent="0">
              <a:buNone/>
              <a:defRPr sz="1723"/>
            </a:lvl5pPr>
            <a:lvl6pPr marL="3939464" indent="0">
              <a:buNone/>
              <a:defRPr sz="1723"/>
            </a:lvl6pPr>
            <a:lvl7pPr marL="4727357" indent="0">
              <a:buNone/>
              <a:defRPr sz="1723"/>
            </a:lvl7pPr>
            <a:lvl8pPr marL="5515249" indent="0">
              <a:buNone/>
              <a:defRPr sz="1723"/>
            </a:lvl8pPr>
            <a:lvl9pPr marL="6303142" indent="0">
              <a:buNone/>
              <a:defRPr sz="17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7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3330" y="657228"/>
            <a:ext cx="13590865" cy="2386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330" y="3286125"/>
            <a:ext cx="13590865" cy="7832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3330" y="11441433"/>
            <a:ext cx="3545443" cy="657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2C609-F98D-3B48-A470-0B4BFE6A04EB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19680" y="11441433"/>
            <a:ext cx="5318165" cy="657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8752" y="11441433"/>
            <a:ext cx="3545443" cy="657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6FCDD-A3E5-7F43-82E8-DBC74F30B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86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75786" rtl="0" eaLnBrk="1" latinLnBrk="0" hangingPunct="1">
        <a:lnSpc>
          <a:spcPct val="90000"/>
        </a:lnSpc>
        <a:spcBef>
          <a:spcPct val="0"/>
        </a:spcBef>
        <a:buNone/>
        <a:defRPr sz="75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3946" indent="-393946" algn="l" defTabSz="1575786" rtl="0" eaLnBrk="1" latinLnBrk="0" hangingPunct="1">
        <a:lnSpc>
          <a:spcPct val="90000"/>
        </a:lnSpc>
        <a:spcBef>
          <a:spcPts val="1723"/>
        </a:spcBef>
        <a:buFont typeface="Arial" panose="020B0604020202020204" pitchFamily="34" charset="0"/>
        <a:buChar char="•"/>
        <a:defRPr sz="4825" kern="1200">
          <a:solidFill>
            <a:schemeClr val="tx1"/>
          </a:solidFill>
          <a:latin typeface="+mn-lt"/>
          <a:ea typeface="+mn-ea"/>
          <a:cs typeface="+mn-cs"/>
        </a:defRPr>
      </a:lvl1pPr>
      <a:lvl2pPr marL="1181839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4136" kern="1200">
          <a:solidFill>
            <a:schemeClr val="tx1"/>
          </a:solidFill>
          <a:latin typeface="+mn-lt"/>
          <a:ea typeface="+mn-ea"/>
          <a:cs typeface="+mn-cs"/>
        </a:defRPr>
      </a:lvl2pPr>
      <a:lvl3pPr marL="1969732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447" kern="1200">
          <a:solidFill>
            <a:schemeClr val="tx1"/>
          </a:solidFill>
          <a:latin typeface="+mn-lt"/>
          <a:ea typeface="+mn-ea"/>
          <a:cs typeface="+mn-cs"/>
        </a:defRPr>
      </a:lvl3pPr>
      <a:lvl4pPr marL="2757625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4pPr>
      <a:lvl5pPr marL="3545517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5pPr>
      <a:lvl6pPr marL="4333410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6pPr>
      <a:lvl7pPr marL="5121303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7pPr>
      <a:lvl8pPr marL="5909196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8pPr>
      <a:lvl9pPr marL="6697088" indent="-393946" algn="l" defTabSz="1575786" rtl="0" eaLnBrk="1" latinLnBrk="0" hangingPunct="1">
        <a:lnSpc>
          <a:spcPct val="90000"/>
        </a:lnSpc>
        <a:spcBef>
          <a:spcPts val="862"/>
        </a:spcBef>
        <a:buFont typeface="Arial" panose="020B0604020202020204" pitchFamily="34" charset="0"/>
        <a:buChar char="•"/>
        <a:defRPr sz="31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1pPr>
      <a:lvl2pPr marL="787893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2pPr>
      <a:lvl3pPr marL="1575786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3pPr>
      <a:lvl4pPr marL="2363678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4pPr>
      <a:lvl5pPr marL="3151571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5pPr>
      <a:lvl6pPr marL="3939464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6pPr>
      <a:lvl7pPr marL="4727357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7pPr>
      <a:lvl8pPr marL="5515249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8pPr>
      <a:lvl9pPr marL="6303142" algn="l" defTabSz="1575786" rtl="0" eaLnBrk="1" latinLnBrk="0" hangingPunct="1">
        <a:defRPr sz="31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62382DFD-1B6E-5216-C82C-F2FEC83501D8}"/>
              </a:ext>
            </a:extLst>
          </p:cNvPr>
          <p:cNvGrpSpPr/>
          <p:nvPr/>
        </p:nvGrpSpPr>
        <p:grpSpPr>
          <a:xfrm>
            <a:off x="1655805" y="2558533"/>
            <a:ext cx="11813053" cy="7654537"/>
            <a:chOff x="1655805" y="2558533"/>
            <a:chExt cx="11813053" cy="765453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AB0B44A-F028-EC52-8539-678B010A206C}"/>
                </a:ext>
              </a:extLst>
            </p:cNvPr>
            <p:cNvGrpSpPr/>
            <p:nvPr/>
          </p:nvGrpSpPr>
          <p:grpSpPr>
            <a:xfrm>
              <a:off x="6251521" y="4170910"/>
              <a:ext cx="2889503" cy="4261014"/>
              <a:chOff x="6449233" y="4170910"/>
              <a:chExt cx="2889503" cy="4261014"/>
            </a:xfrm>
          </p:grpSpPr>
          <p:pic>
            <p:nvPicPr>
              <p:cNvPr id="1044" name="Picture 1043">
                <a:extLst>
                  <a:ext uri="{FF2B5EF4-FFF2-40B4-BE49-F238E27FC236}">
                    <a16:creationId xmlns:a16="http://schemas.microsoft.com/office/drawing/2014/main" id="{B85F2494-601D-CF08-1CF8-B6B48FC02B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1555" b="7660"/>
              <a:stretch/>
            </p:blipFill>
            <p:spPr>
              <a:xfrm>
                <a:off x="6578024" y="5011691"/>
                <a:ext cx="2649975" cy="2472106"/>
              </a:xfrm>
              <a:prstGeom prst="rect">
                <a:avLst/>
              </a:prstGeom>
            </p:spPr>
          </p:pic>
          <p:sp>
            <p:nvSpPr>
              <p:cNvPr id="1050" name="TextBox 1049">
                <a:extLst>
                  <a:ext uri="{FF2B5EF4-FFF2-40B4-BE49-F238E27FC236}">
                    <a16:creationId xmlns:a16="http://schemas.microsoft.com/office/drawing/2014/main" id="{F3AE264B-EEF2-51D1-901C-A902C13CDEEA}"/>
                  </a:ext>
                </a:extLst>
              </p:cNvPr>
              <p:cNvSpPr txBox="1"/>
              <p:nvPr/>
            </p:nvSpPr>
            <p:spPr>
              <a:xfrm>
                <a:off x="6449233" y="7600927"/>
                <a:ext cx="28895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Geotagged reservoir trapping data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068" name="TextBox 1067">
                    <a:extLst>
                      <a:ext uri="{FF2B5EF4-FFF2-40B4-BE49-F238E27FC236}">
                        <a16:creationId xmlns:a16="http://schemas.microsoft.com/office/drawing/2014/main" id="{21A8CF19-0070-46C0-D845-256F2B03FF9B}"/>
                      </a:ext>
                    </a:extLst>
                  </p:cNvPr>
                  <p:cNvSpPr txBox="1"/>
                  <p:nvPr/>
                </p:nvSpPr>
                <p:spPr>
                  <a:xfrm>
                    <a:off x="7509938" y="4170910"/>
                    <a:ext cx="573508" cy="73866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4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oMath>
                      </m:oMathPara>
                    </a14:m>
                    <a:endParaRPr lang="en-US" sz="4800" dirty="0">
                      <a:latin typeface="Cambria Math" panose="02040503050406030204" pitchFamily="18" charset="0"/>
                      <a:ea typeface="Cambria Math" panose="02040503050406030204" pitchFamily="18" charset="0"/>
                    </a:endParaRPr>
                  </a:p>
                </p:txBody>
              </p:sp>
            </mc:Choice>
            <mc:Fallback>
              <p:sp>
                <p:nvSpPr>
                  <p:cNvPr id="1068" name="TextBox 1067">
                    <a:extLst>
                      <a:ext uri="{FF2B5EF4-FFF2-40B4-BE49-F238E27FC236}">
                        <a16:creationId xmlns:a16="http://schemas.microsoft.com/office/drawing/2014/main" id="{21A8CF19-0070-46C0-D845-256F2B03FF9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09938" y="4170910"/>
                    <a:ext cx="573508" cy="738664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32609" r="-8696" b="-1186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70" name="Straight Arrow Connector 1069">
              <a:extLst>
                <a:ext uri="{FF2B5EF4-FFF2-40B4-BE49-F238E27FC236}">
                  <a16:creationId xmlns:a16="http://schemas.microsoft.com/office/drawing/2014/main" id="{D441A61A-11E0-04C3-40BA-B969727A188B}"/>
                </a:ext>
              </a:extLst>
            </p:cNvPr>
            <p:cNvCxnSpPr>
              <a:cxnSpLocks/>
            </p:cNvCxnSpPr>
            <p:nvPr/>
          </p:nvCxnSpPr>
          <p:spPr>
            <a:xfrm>
              <a:off x="9395573" y="6346597"/>
              <a:ext cx="621792" cy="0"/>
            </a:xfrm>
            <a:prstGeom prst="straightConnector1">
              <a:avLst/>
            </a:prstGeom>
            <a:ln w="889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61B0DE8-B0CF-27C1-3123-CD8897E8B04C}"/>
                    </a:ext>
                  </a:extLst>
                </p:cNvPr>
                <p:cNvSpPr txBox="1"/>
                <p:nvPr/>
              </p:nvSpPr>
              <p:spPr>
                <a:xfrm>
                  <a:off x="5216318" y="5796719"/>
                  <a:ext cx="897682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72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oMath>
                    </m:oMathPara>
                  </a14:m>
                  <a:endParaRPr lang="en-US" sz="7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mc:Choice>
          <mc:Fallback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61B0DE8-B0CF-27C1-3123-CD8897E8B04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16318" y="5796719"/>
                  <a:ext cx="897682" cy="1107996"/>
                </a:xfrm>
                <a:prstGeom prst="rect">
                  <a:avLst/>
                </a:prstGeom>
                <a:blipFill>
                  <a:blip r:embed="rId5"/>
                  <a:stretch>
                    <a:fillRect l="-19444" r="-19444" b="-681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AE75036-F96A-69CC-8D19-DEFDA288CE90}"/>
                </a:ext>
              </a:extLst>
            </p:cNvPr>
            <p:cNvGrpSpPr/>
            <p:nvPr/>
          </p:nvGrpSpPr>
          <p:grpSpPr>
            <a:xfrm>
              <a:off x="1655806" y="2558533"/>
              <a:ext cx="3657600" cy="3399269"/>
              <a:chOff x="1779376" y="2434966"/>
              <a:chExt cx="3657600" cy="3399269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711A0BA5-F6AF-3858-3BE8-801D5A16F91C}"/>
                  </a:ext>
                </a:extLst>
              </p:cNvPr>
              <p:cNvGrpSpPr/>
              <p:nvPr/>
            </p:nvGrpSpPr>
            <p:grpSpPr>
              <a:xfrm>
                <a:off x="2076583" y="3209142"/>
                <a:ext cx="2910276" cy="2625093"/>
                <a:chOff x="2082807" y="3728126"/>
                <a:chExt cx="2910276" cy="2625093"/>
              </a:xfrm>
            </p:grpSpPr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B271ADC-2389-A99E-E075-0DCAA8E30BBD}"/>
                    </a:ext>
                  </a:extLst>
                </p:cNvPr>
                <p:cNvSpPr txBox="1"/>
                <p:nvPr/>
              </p:nvSpPr>
              <p:spPr>
                <a:xfrm>
                  <a:off x="3177998" y="5891554"/>
                  <a:ext cx="1565557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Landcover</a:t>
                  </a:r>
                </a:p>
              </p:txBody>
            </p:sp>
            <p:grpSp>
              <p:nvGrpSpPr>
                <p:cNvPr id="1036" name="Group 1035">
                  <a:extLst>
                    <a:ext uri="{FF2B5EF4-FFF2-40B4-BE49-F238E27FC236}">
                      <a16:creationId xmlns:a16="http://schemas.microsoft.com/office/drawing/2014/main" id="{B8487B7D-DEA3-CD42-5FB0-6E99FBE75C16}"/>
                    </a:ext>
                  </a:extLst>
                </p:cNvPr>
                <p:cNvGrpSpPr/>
                <p:nvPr/>
              </p:nvGrpSpPr>
              <p:grpSpPr>
                <a:xfrm>
                  <a:off x="2797357" y="3796309"/>
                  <a:ext cx="2195726" cy="2151330"/>
                  <a:chOff x="3620697" y="3042073"/>
                  <a:chExt cx="2195726" cy="2151330"/>
                </a:xfrm>
              </p:grpSpPr>
              <p:pic>
                <p:nvPicPr>
                  <p:cNvPr id="33" name="Picture 32" descr="A picture containing cake, lit, coelenterate, decorated&#10;&#10;Description automatically generated">
                    <a:extLst>
                      <a:ext uri="{FF2B5EF4-FFF2-40B4-BE49-F238E27FC236}">
                        <a16:creationId xmlns:a16="http://schemas.microsoft.com/office/drawing/2014/main" id="{6B2186FB-7EA8-A38E-8D1B-2A8471CDD88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</a:blip>
                  <a:srcRect l="11315" t="14930" r="17634" b="11222"/>
                  <a:stretch/>
                </p:blipFill>
                <p:spPr>
                  <a:xfrm>
                    <a:off x="3620697" y="3042073"/>
                    <a:ext cx="1935982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3" name="Picture 2" descr="A picture containing cake, lit, coelenterate, decorated&#10;&#10;Description automatically generated">
                    <a:extLst>
                      <a:ext uri="{FF2B5EF4-FFF2-40B4-BE49-F238E27FC236}">
                        <a16:creationId xmlns:a16="http://schemas.microsoft.com/office/drawing/2014/main" id="{3772F217-7AA4-736B-C134-382FB9956E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duotone>
                      <a:prstClr val="black"/>
                      <a:schemeClr val="accent6">
                        <a:tint val="45000"/>
                        <a:satMod val="400000"/>
                      </a:schemeClr>
                    </a:duotone>
                  </a:blip>
                  <a:srcRect l="11315" t="14930" r="17634" b="11222"/>
                  <a:stretch/>
                </p:blipFill>
                <p:spPr>
                  <a:xfrm>
                    <a:off x="3741293" y="3191662"/>
                    <a:ext cx="1935982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2" name="Picture 1" descr="A picture containing cake, lit, coelenterate, decorated&#10;&#10;Description automatically generated">
                    <a:extLst>
                      <a:ext uri="{FF2B5EF4-FFF2-40B4-BE49-F238E27FC236}">
                        <a16:creationId xmlns:a16="http://schemas.microsoft.com/office/drawing/2014/main" id="{C5F0CE39-4134-02DA-E95B-D9B304C8407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l="11315" t="14930" r="17634" b="11222"/>
                  <a:stretch/>
                </p:blipFill>
                <p:spPr>
                  <a:xfrm>
                    <a:off x="3880441" y="3364603"/>
                    <a:ext cx="1935982" cy="18288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117CD9CC-F4C8-4DB5-88DA-E49F0EEBA609}"/>
                    </a:ext>
                  </a:extLst>
                </p:cNvPr>
                <p:cNvSpPr txBox="1"/>
                <p:nvPr/>
              </p:nvSpPr>
              <p:spPr>
                <a:xfrm rot="16200000">
                  <a:off x="1097953" y="4712980"/>
                  <a:ext cx="249292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800" b="1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Environmental</a:t>
                  </a:r>
                </a:p>
              </p:txBody>
            </p:sp>
          </p:grp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5B525A2-682E-5467-6C08-C12FBABD7E07}"/>
                  </a:ext>
                </a:extLst>
              </p:cNvPr>
              <p:cNvSpPr txBox="1"/>
              <p:nvPr/>
            </p:nvSpPr>
            <p:spPr>
              <a:xfrm>
                <a:off x="1779376" y="2434966"/>
                <a:ext cx="3657600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400" dirty="0"/>
                  <a:t>CNN model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31A20FD-6B01-BA59-4D90-B293AB5222F6}"/>
                </a:ext>
              </a:extLst>
            </p:cNvPr>
            <p:cNvGrpSpPr/>
            <p:nvPr/>
          </p:nvGrpSpPr>
          <p:grpSpPr>
            <a:xfrm>
              <a:off x="1655805" y="6590958"/>
              <a:ext cx="3562863" cy="3622112"/>
              <a:chOff x="1705232" y="6739238"/>
              <a:chExt cx="3562863" cy="362211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FF792C13-5CFF-34C2-E57D-F26F4A935810}"/>
                  </a:ext>
                </a:extLst>
              </p:cNvPr>
              <p:cNvGrpSpPr/>
              <p:nvPr/>
            </p:nvGrpSpPr>
            <p:grpSpPr>
              <a:xfrm>
                <a:off x="2006942" y="7729663"/>
                <a:ext cx="3049558" cy="2631687"/>
                <a:chOff x="2104072" y="6666982"/>
                <a:chExt cx="3049558" cy="2631687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961BFB69-FD28-97F1-B122-4AA356B539CC}"/>
                    </a:ext>
                  </a:extLst>
                </p:cNvPr>
                <p:cNvSpPr txBox="1"/>
                <p:nvPr/>
              </p:nvSpPr>
              <p:spPr>
                <a:xfrm>
                  <a:off x="2729857" y="8837004"/>
                  <a:ext cx="242377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Building features</a:t>
                  </a:r>
                </a:p>
              </p:txBody>
            </p:sp>
            <p:grpSp>
              <p:nvGrpSpPr>
                <p:cNvPr id="1037" name="Group 1036">
                  <a:extLst>
                    <a:ext uri="{FF2B5EF4-FFF2-40B4-BE49-F238E27FC236}">
                      <a16:creationId xmlns:a16="http://schemas.microsoft.com/office/drawing/2014/main" id="{4C48E4CB-AEEC-B3F0-6732-C8DABFE215A7}"/>
                    </a:ext>
                  </a:extLst>
                </p:cNvPr>
                <p:cNvGrpSpPr/>
                <p:nvPr/>
              </p:nvGrpSpPr>
              <p:grpSpPr>
                <a:xfrm>
                  <a:off x="2774244" y="6702771"/>
                  <a:ext cx="2241952" cy="2110740"/>
                  <a:chOff x="3618201" y="6058894"/>
                  <a:chExt cx="2241952" cy="2110740"/>
                </a:xfrm>
              </p:grpSpPr>
              <p:pic>
                <p:nvPicPr>
                  <p:cNvPr id="31" name="Picture 30" descr="A picture containing cake&#10;&#10;Description automatically generated">
                    <a:extLst>
                      <a:ext uri="{FF2B5EF4-FFF2-40B4-BE49-F238E27FC236}">
                        <a16:creationId xmlns:a16="http://schemas.microsoft.com/office/drawing/2014/main" id="{25C5281A-FB2A-CBAF-18EE-53CB14F444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alphaModFix/>
                  </a:blip>
                  <a:srcRect l="14215" t="18207" r="20454" b="14064"/>
                  <a:stretch/>
                </p:blipFill>
                <p:spPr>
                  <a:xfrm>
                    <a:off x="3618201" y="6058894"/>
                    <a:ext cx="1940974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9" name="Picture 8" descr="A picture containing cake&#10;&#10;Description automatically generated">
                    <a:extLst>
                      <a:ext uri="{FF2B5EF4-FFF2-40B4-BE49-F238E27FC236}">
                        <a16:creationId xmlns:a16="http://schemas.microsoft.com/office/drawing/2014/main" id="{AEE23241-7AEC-1EE3-4E26-E66CF50190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alphaModFix/>
                  </a:blip>
                  <a:srcRect l="14215" t="18207" r="20454" b="14064"/>
                  <a:stretch/>
                </p:blipFill>
                <p:spPr>
                  <a:xfrm>
                    <a:off x="3766779" y="6188434"/>
                    <a:ext cx="1940974" cy="1828800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 descr="A picture containing cake&#10;&#10;Description automatically generated">
                    <a:extLst>
                      <a:ext uri="{FF2B5EF4-FFF2-40B4-BE49-F238E27FC236}">
                        <a16:creationId xmlns:a16="http://schemas.microsoft.com/office/drawing/2014/main" id="{2AFD4CE3-2E95-BE22-F3DC-B58F8D137C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alphaModFix/>
                  </a:blip>
                  <a:srcRect l="14215" t="18207" r="20454" b="14064"/>
                  <a:stretch/>
                </p:blipFill>
                <p:spPr>
                  <a:xfrm>
                    <a:off x="3919179" y="6340834"/>
                    <a:ext cx="1940974" cy="18288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024" name="TextBox 1023">
                  <a:extLst>
                    <a:ext uri="{FF2B5EF4-FFF2-40B4-BE49-F238E27FC236}">
                      <a16:creationId xmlns:a16="http://schemas.microsoft.com/office/drawing/2014/main" id="{4915A21A-B33A-B925-3660-0F206F001934}"/>
                    </a:ext>
                  </a:extLst>
                </p:cNvPr>
                <p:cNvSpPr txBox="1"/>
                <p:nvPr/>
              </p:nvSpPr>
              <p:spPr>
                <a:xfrm rot="16200000">
                  <a:off x="1069494" y="7701560"/>
                  <a:ext cx="2592376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Socio-economic</a:t>
                  </a: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FF33BD7-8522-C9B5-F045-5D8A1DD67E4F}"/>
                  </a:ext>
                </a:extLst>
              </p:cNvPr>
              <p:cNvSpPr txBox="1"/>
              <p:nvPr/>
            </p:nvSpPr>
            <p:spPr>
              <a:xfrm>
                <a:off x="1705232" y="6739238"/>
                <a:ext cx="3562863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400" dirty="0"/>
                  <a:t>Mask R-CNN 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195A6D8-B7C5-58B2-F884-2E0FF83CEF3E}"/>
                </a:ext>
              </a:extLst>
            </p:cNvPr>
            <p:cNvGrpSpPr/>
            <p:nvPr/>
          </p:nvGrpSpPr>
          <p:grpSpPr>
            <a:xfrm>
              <a:off x="9910112" y="3431747"/>
              <a:ext cx="3558746" cy="5099031"/>
              <a:chOff x="10280822" y="3431747"/>
              <a:chExt cx="3558746" cy="5099031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D476AFA7-7F30-2073-7007-5FAE9ACA91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16" t="17917" r="2723" b="8750"/>
              <a:stretch/>
            </p:blipFill>
            <p:spPr bwMode="auto">
              <a:xfrm>
                <a:off x="10710474" y="5094465"/>
                <a:ext cx="2657306" cy="2504267"/>
              </a:xfrm>
              <a:prstGeom prst="rect">
                <a:avLst/>
              </a:prstGeom>
              <a:noFill/>
              <a:ln w="31750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066" name="TextBox 1065">
                    <a:extLst>
                      <a:ext uri="{FF2B5EF4-FFF2-40B4-BE49-F238E27FC236}">
                        <a16:creationId xmlns:a16="http://schemas.microsoft.com/office/drawing/2014/main" id="{61FCC14D-2A7F-9E53-CC53-E2C3312E8151}"/>
                      </a:ext>
                    </a:extLst>
                  </p:cNvPr>
                  <p:cNvSpPr txBox="1"/>
                  <p:nvPr/>
                </p:nvSpPr>
                <p:spPr>
                  <a:xfrm>
                    <a:off x="11593744" y="4259793"/>
                    <a:ext cx="671979" cy="75860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4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4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oMath>
                      </m:oMathPara>
                    </a14:m>
                    <a:endParaRPr lang="en-US" sz="4800" dirty="0">
                      <a:latin typeface="Cambria Math" panose="02040503050406030204" pitchFamily="18" charset="0"/>
                      <a:ea typeface="Cambria Math" panose="02040503050406030204" pitchFamily="18" charset="0"/>
                    </a:endParaRPr>
                  </a:p>
                </p:txBody>
              </p:sp>
            </mc:Choice>
            <mc:Fallback>
              <p:sp>
                <p:nvSpPr>
                  <p:cNvPr id="1066" name="TextBox 1065">
                    <a:extLst>
                      <a:ext uri="{FF2B5EF4-FFF2-40B4-BE49-F238E27FC236}">
                        <a16:creationId xmlns:a16="http://schemas.microsoft.com/office/drawing/2014/main" id="{61FCC14D-2A7F-9E53-CC53-E2C3312E815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593744" y="4259793"/>
                    <a:ext cx="671979" cy="758606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18519" t="-18033" r="-1852" b="-1147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073" name="TextBox 1072">
                <a:extLst>
                  <a:ext uri="{FF2B5EF4-FFF2-40B4-BE49-F238E27FC236}">
                    <a16:creationId xmlns:a16="http://schemas.microsoft.com/office/drawing/2014/main" id="{B4C645CA-6E0E-BF45-3731-1DDED0731651}"/>
                  </a:ext>
                </a:extLst>
              </p:cNvPr>
              <p:cNvSpPr txBox="1"/>
              <p:nvPr/>
            </p:nvSpPr>
            <p:spPr>
              <a:xfrm>
                <a:off x="10608185" y="7699781"/>
                <a:ext cx="288950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Predicted trapping success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D2465F6-47A5-CC2A-3601-ED3CE2061BF0}"/>
                  </a:ext>
                </a:extLst>
              </p:cNvPr>
              <p:cNvSpPr txBox="1"/>
              <p:nvPr/>
            </p:nvSpPr>
            <p:spPr>
              <a:xfrm>
                <a:off x="10280822" y="3431747"/>
                <a:ext cx="3558746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400" dirty="0"/>
                  <a:t>BRT model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6AA9C7-25EA-CB6D-5B2D-D75FA3641AD6}"/>
                </a:ext>
              </a:extLst>
            </p:cNvPr>
            <p:cNvSpPr txBox="1"/>
            <p:nvPr/>
          </p:nvSpPr>
          <p:spPr>
            <a:xfrm>
              <a:off x="6404917" y="3332892"/>
              <a:ext cx="314273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31352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2403</TotalTime>
  <Words>22</Words>
  <Application>Microsoft Macintosh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Layman</dc:creator>
  <cp:lastModifiedBy>Nathan Layman</cp:lastModifiedBy>
  <cp:revision>25</cp:revision>
  <dcterms:created xsi:type="dcterms:W3CDTF">2023-02-15T16:30:36Z</dcterms:created>
  <dcterms:modified xsi:type="dcterms:W3CDTF">2023-03-20T22:12:36Z</dcterms:modified>
</cp:coreProperties>
</file>

<file path=docProps/thumbnail.jpeg>
</file>